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zumper.com/blog/2019/05/nyc-by-square-foot-see-which-neighborhood-gets-you-the-most-space-for-your-mone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foursquare.com/docs/resources/categori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BD26-B7E6-45A8-A547-E649D77A4B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best location for buying 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69961-984E-4FE2-B5E2-B0BF366F3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Applied Data Science Capstone</a:t>
            </a:r>
          </a:p>
          <a:p>
            <a:r>
              <a:rPr lang="en-US" dirty="0"/>
              <a:t>IBM Data Science Professional Certification</a:t>
            </a:r>
          </a:p>
        </p:txBody>
      </p:sp>
      <p:pic>
        <p:nvPicPr>
          <p:cNvPr id="1026" name="Picture 2" descr="Image result for new york black and white">
            <a:extLst>
              <a:ext uri="{FF2B5EF4-FFF2-40B4-BE49-F238E27FC236}">
                <a16:creationId xmlns:a16="http://schemas.microsoft.com/office/drawing/2014/main" id="{5D411CEC-2A19-4A96-9945-8FAD2ACD8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1826" r="3462" b="2577"/>
          <a:stretch/>
        </p:blipFill>
        <p:spPr bwMode="auto">
          <a:xfrm>
            <a:off x="9339310" y="872231"/>
            <a:ext cx="2734322" cy="51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0C0025-F854-4D2A-A8D9-736CD917CAF7}"/>
              </a:ext>
            </a:extLst>
          </p:cNvPr>
          <p:cNvSpPr txBox="1"/>
          <p:nvPr/>
        </p:nvSpPr>
        <p:spPr>
          <a:xfrm>
            <a:off x="9339310" y="6488668"/>
            <a:ext cx="27343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patelankit706@gmail.com</a:t>
            </a:r>
          </a:p>
        </p:txBody>
      </p:sp>
    </p:spTree>
    <p:extLst>
      <p:ext uri="{BB962C8B-B14F-4D97-AF65-F5344CB8AC3E}">
        <p14:creationId xmlns:p14="http://schemas.microsoft.com/office/powerpoint/2010/main" val="59241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6D5D5-AD21-407C-861F-8FFAD592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1C2F2-D4E1-487B-8313-4953481401B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Part 4: </a:t>
            </a:r>
          </a:p>
          <a:p>
            <a:pPr lvl="1"/>
            <a:r>
              <a:rPr lang="en-US" dirty="0"/>
              <a:t>Applying K Means Clustering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1AA28-7BA6-48E3-9913-1B38D699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95" y="2166152"/>
            <a:ext cx="6303145" cy="33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93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8039-DAFA-4EF5-A3EB-B7E5A122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08214-FAA3-4D3B-8BDD-A27D17B329A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CCE39-FA05-412B-BE9F-FA053F7D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0462" y="1029809"/>
            <a:ext cx="6977850" cy="46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62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AFD6-8970-4754-80E3-52B02EEC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242BA-79CF-48B6-B42A-3AEF992BD4D8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8582B1E2-5DE5-49A1-9F88-3B4572A7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-2452"/>
          <a:stretch/>
        </p:blipFill>
        <p:spPr>
          <a:xfrm>
            <a:off x="3992159" y="873252"/>
            <a:ext cx="3534709" cy="3619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79B27-EE40-4D9E-85F2-CCA95A3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124" y="873252"/>
            <a:ext cx="3603087" cy="3538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FF6C3-5D15-413A-AC5F-58D27CBC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275" y="4501512"/>
            <a:ext cx="1642368" cy="11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6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ACC1-8536-4BC5-9A36-D3FEA679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CCA3-A3DF-4B69-9F7B-4E688BA9D18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 For Cluster 1 </a:t>
            </a:r>
            <a:r>
              <a:rPr lang="en-US" dirty="0" err="1"/>
              <a:t>liveability</a:t>
            </a:r>
            <a:r>
              <a:rPr lang="en-US" dirty="0"/>
              <a:t> is high i.e. number of restaurants, hospitals, travelling, shopping and entertainment options are great but the starting property price in this region is high.</a:t>
            </a:r>
          </a:p>
          <a:p>
            <a:r>
              <a:rPr lang="en-US" dirty="0"/>
              <a:t>For Cluster 2 </a:t>
            </a:r>
            <a:r>
              <a:rPr lang="en-US" dirty="0" err="1"/>
              <a:t>liveability</a:t>
            </a:r>
            <a:r>
              <a:rPr lang="en-US" dirty="0"/>
              <a:t> is medium i.e. compromise in either number of restaurants, hospitals, travelling, shopping and entertainment options or less property price, but budget friendly options might also be present in this cluster.</a:t>
            </a:r>
          </a:p>
          <a:p>
            <a:r>
              <a:rPr lang="en-US" dirty="0"/>
              <a:t>For Cluster 0 </a:t>
            </a:r>
            <a:r>
              <a:rPr lang="en-US" dirty="0" err="1"/>
              <a:t>liveability</a:t>
            </a:r>
            <a:r>
              <a:rPr lang="en-US" dirty="0"/>
              <a:t> is low i.e. number of restaurants, hospitals, travelling, shopping and entertainment options are less.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2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EA8D-CCC6-4AD0-9531-8580D168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F071-3947-436D-96FD-94CDB7678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19099"/>
            <a:ext cx="7315200" cy="5265649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1"/>
            <a:r>
              <a:rPr lang="en-US" dirty="0"/>
              <a:t>Houses priced 2.80 $ or more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9">
            <a:extLst>
              <a:ext uri="{FF2B5EF4-FFF2-40B4-BE49-F238E27FC236}">
                <a16:creationId xmlns:a16="http://schemas.microsoft.com/office/drawing/2014/main" id="{3776A06A-5F71-46F0-AB84-39D75AF84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30" y="1145995"/>
            <a:ext cx="5820879" cy="357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0">
            <a:extLst>
              <a:ext uri="{FF2B5EF4-FFF2-40B4-BE49-F238E27FC236}">
                <a16:creationId xmlns:a16="http://schemas.microsoft.com/office/drawing/2014/main" id="{9652E122-E2DD-4094-A302-A5537762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30" y="4690556"/>
            <a:ext cx="5820879" cy="122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98DE2-64F5-4AC9-B888-6112D3F72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D1BA5-AE45-44CA-BA68-35B5FCFC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59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8999-AD85-41E6-B1D2-206702424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42C62-FBD2-49A1-BE0F-FD27E91A096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lvl="1"/>
            <a:r>
              <a:rPr lang="en-US" dirty="0"/>
              <a:t>Houses priced between 1.22$ to 2.80$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House priced less than 1.22$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5EF9563-B932-4D40-A16E-1DB2BA50306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75294" y="1575858"/>
            <a:ext cx="6303147" cy="1460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862AD-4C7A-4269-8AC9-4FE5F7FECE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5294" y="4279037"/>
            <a:ext cx="6316980" cy="100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25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310A9-1F3E-463F-ACB3-C5C25538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C2F4-97E5-4A1C-B08C-FAC38A1A93BB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Cluster 1</a:t>
            </a:r>
          </a:p>
          <a:p>
            <a:pPr lvl="1"/>
            <a:r>
              <a:rPr lang="en-US" dirty="0"/>
              <a:t>If your budget is above 2.80 dollar, some of the best places to buy house in this cluster</a:t>
            </a:r>
          </a:p>
          <a:p>
            <a:pPr lvl="2"/>
            <a:r>
              <a:rPr lang="en-US" dirty="0"/>
              <a:t>East New York with lowest price of 2.80 dollar per </a:t>
            </a:r>
            <a:r>
              <a:rPr lang="en-US" dirty="0" err="1"/>
              <a:t>sq</a:t>
            </a:r>
            <a:r>
              <a:rPr lang="en-US" dirty="0"/>
              <a:t> foot</a:t>
            </a:r>
          </a:p>
          <a:p>
            <a:pPr lvl="2"/>
            <a:r>
              <a:rPr lang="en-US" dirty="0"/>
              <a:t>Little Italy with price of 4.90 dollar per </a:t>
            </a:r>
            <a:r>
              <a:rPr lang="en-US" dirty="0" err="1"/>
              <a:t>sq</a:t>
            </a:r>
            <a:r>
              <a:rPr lang="en-US" dirty="0"/>
              <a:t> foot</a:t>
            </a:r>
          </a:p>
          <a:p>
            <a:pPr lvl="2"/>
            <a:r>
              <a:rPr lang="en-US" dirty="0"/>
              <a:t>Turtle Bay with price of 4.99 dollar per </a:t>
            </a:r>
            <a:r>
              <a:rPr lang="en-US" dirty="0" err="1"/>
              <a:t>sq</a:t>
            </a:r>
            <a:r>
              <a:rPr lang="en-US" dirty="0"/>
              <a:t> foot  and so, on</a:t>
            </a:r>
          </a:p>
          <a:p>
            <a:r>
              <a:rPr lang="en-US" dirty="0"/>
              <a:t>Cluster 2</a:t>
            </a:r>
          </a:p>
          <a:p>
            <a:pPr lvl="1"/>
            <a:r>
              <a:rPr lang="en-US" dirty="0"/>
              <a:t>If you budget ranges from 1.22 to 2.80 dollar the best places in this cluster with medium </a:t>
            </a:r>
            <a:r>
              <a:rPr lang="en-US" dirty="0" err="1"/>
              <a:t>liveability</a:t>
            </a:r>
            <a:r>
              <a:rPr lang="en-US" dirty="0"/>
              <a:t> are</a:t>
            </a:r>
            <a:endParaRPr lang="en-US" sz="1600" dirty="0"/>
          </a:p>
          <a:p>
            <a:pPr lvl="2"/>
            <a:r>
              <a:rPr lang="en-US" dirty="0"/>
              <a:t>Concourse with a price of 1.22</a:t>
            </a:r>
            <a:endParaRPr lang="en-US" sz="1400" dirty="0"/>
          </a:p>
          <a:p>
            <a:pPr lvl="2"/>
            <a:r>
              <a:rPr lang="en-US" dirty="0"/>
              <a:t>Fordham Manor with a price of 1.80</a:t>
            </a:r>
            <a:endParaRPr lang="en-US" sz="1400" dirty="0"/>
          </a:p>
          <a:p>
            <a:pPr lvl="2"/>
            <a:r>
              <a:rPr lang="en-US" dirty="0"/>
              <a:t>Fordham heights with a price of 2.28  and so on</a:t>
            </a:r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2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7DC60-8FE7-4704-B10F-684C693C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4489-5038-4AFC-A338-4FC7170447D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Cluster 0</a:t>
            </a:r>
          </a:p>
          <a:p>
            <a:pPr lvl="1"/>
            <a:r>
              <a:rPr lang="en-US" dirty="0"/>
              <a:t>The best places in this cluster with fair </a:t>
            </a:r>
            <a:r>
              <a:rPr lang="en-US" dirty="0" err="1"/>
              <a:t>liveability</a:t>
            </a:r>
            <a:r>
              <a:rPr lang="en-US" dirty="0"/>
              <a:t> if you budget is below 1.22 dollar are</a:t>
            </a:r>
            <a:endParaRPr lang="en-US" sz="1600" dirty="0"/>
          </a:p>
          <a:p>
            <a:pPr lvl="2"/>
            <a:r>
              <a:rPr lang="en-US" b="1" dirty="0"/>
              <a:t>Woodrow</a:t>
            </a:r>
            <a:r>
              <a:rPr lang="en-US" dirty="0"/>
              <a:t> with a price of 0.91</a:t>
            </a:r>
            <a:endParaRPr lang="en-US" sz="1400" dirty="0"/>
          </a:p>
          <a:p>
            <a:pPr lvl="2"/>
            <a:r>
              <a:rPr lang="en-US" b="1" dirty="0"/>
              <a:t>Auburndale</a:t>
            </a:r>
            <a:r>
              <a:rPr lang="en-US" dirty="0"/>
              <a:t> with a price of 1.03</a:t>
            </a:r>
            <a:endParaRPr lang="en-US" sz="1400" dirty="0"/>
          </a:p>
          <a:p>
            <a:pPr lvl="2"/>
            <a:r>
              <a:rPr lang="en-US" b="1" dirty="0"/>
              <a:t>Morris Heights</a:t>
            </a:r>
            <a:r>
              <a:rPr lang="en-US" dirty="0"/>
              <a:t> with a price of 1.12</a:t>
            </a:r>
            <a:endParaRPr lang="en-US" sz="14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2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7DA9-D53A-4C01-AAE7-72B8A7B93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!!!</a:t>
            </a:r>
          </a:p>
        </p:txBody>
      </p:sp>
      <p:pic>
        <p:nvPicPr>
          <p:cNvPr id="4098" name="Picture 2" descr="Image result for black and white home image">
            <a:extLst>
              <a:ext uri="{FF2B5EF4-FFF2-40B4-BE49-F238E27FC236}">
                <a16:creationId xmlns:a16="http://schemas.microsoft.com/office/drawing/2014/main" id="{7435038F-7878-4342-AE18-A8E310E394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98" y="816745"/>
            <a:ext cx="5033639" cy="3444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w york black and white">
            <a:extLst>
              <a:ext uri="{FF2B5EF4-FFF2-40B4-BE49-F238E27FC236}">
                <a16:creationId xmlns:a16="http://schemas.microsoft.com/office/drawing/2014/main" id="{27607B18-75C1-438F-B974-51A6BD691A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" t="1826" r="3462" b="2577"/>
          <a:stretch/>
        </p:blipFill>
        <p:spPr bwMode="auto">
          <a:xfrm>
            <a:off x="8991601" y="816745"/>
            <a:ext cx="2734322" cy="5113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37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D52A-001C-47E7-9973-4C1552B2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7014-674C-4AA2-A6D8-64F15DAABEBE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Most of us will reach internet and property advisor for buying homes. </a:t>
            </a:r>
          </a:p>
          <a:p>
            <a:r>
              <a:rPr lang="en-US" dirty="0"/>
              <a:t>Do they consider parameters such as number of </a:t>
            </a:r>
          </a:p>
          <a:p>
            <a:pPr lvl="1"/>
            <a:r>
              <a:rPr lang="en-US" dirty="0"/>
              <a:t>medical facilities, </a:t>
            </a:r>
          </a:p>
          <a:p>
            <a:pPr lvl="1"/>
            <a:r>
              <a:rPr lang="en-US" dirty="0"/>
              <a:t>entertainment zones, </a:t>
            </a:r>
          </a:p>
          <a:p>
            <a:pPr lvl="1"/>
            <a:r>
              <a:rPr lang="en-US" dirty="0"/>
              <a:t>shopping places, </a:t>
            </a:r>
          </a:p>
          <a:p>
            <a:pPr lvl="1"/>
            <a:r>
              <a:rPr lang="en-US" dirty="0"/>
              <a:t>outdoor &amp; recreational places</a:t>
            </a:r>
          </a:p>
          <a:p>
            <a:pPr marL="502920" lvl="1" indent="0">
              <a:buNone/>
            </a:pPr>
            <a:r>
              <a:rPr lang="en-US" dirty="0"/>
              <a:t> near that area while suggesting you home?</a:t>
            </a:r>
          </a:p>
          <a:p>
            <a:r>
              <a:rPr lang="en-US" dirty="0"/>
              <a:t>The answer surely is no.</a:t>
            </a:r>
          </a:p>
          <a:p>
            <a:r>
              <a:rPr lang="en-US" dirty="0"/>
              <a:t>What if someone do this for you and consider above parameters?</a:t>
            </a:r>
          </a:p>
          <a:p>
            <a:r>
              <a:rPr lang="en-US" dirty="0"/>
              <a:t>This is exactly our project is all about</a:t>
            </a:r>
          </a:p>
        </p:txBody>
      </p:sp>
    </p:spTree>
    <p:extLst>
      <p:ext uri="{BB962C8B-B14F-4D97-AF65-F5344CB8AC3E}">
        <p14:creationId xmlns:p14="http://schemas.microsoft.com/office/powerpoint/2010/main" val="3640523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3094-785F-41FB-A200-8326E5FA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8264-8CCD-40C5-B0A5-7A54D0C33AA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We are particularly interested in finding areas in New York city with good </a:t>
            </a:r>
            <a:r>
              <a:rPr lang="en-US" dirty="0" err="1"/>
              <a:t>liveability</a:t>
            </a:r>
            <a:r>
              <a:rPr lang="en-US" dirty="0"/>
              <a:t> index and pocket friendly property rates. </a:t>
            </a:r>
          </a:p>
          <a:p>
            <a:r>
              <a:rPr lang="en-US" dirty="0" err="1"/>
              <a:t>Liveability</a:t>
            </a:r>
            <a:r>
              <a:rPr lang="en-US" dirty="0"/>
              <a:t> of place considers following parameters</a:t>
            </a:r>
          </a:p>
          <a:p>
            <a:pPr lvl="1"/>
            <a:r>
              <a:rPr lang="en-US" dirty="0"/>
              <a:t> Medical Facilities</a:t>
            </a:r>
          </a:p>
          <a:p>
            <a:pPr lvl="1"/>
            <a:r>
              <a:rPr lang="en-US" dirty="0"/>
              <a:t>Shopping &amp; Services</a:t>
            </a:r>
          </a:p>
          <a:p>
            <a:pPr lvl="1"/>
            <a:r>
              <a:rPr lang="en-US" dirty="0"/>
              <a:t>Food and Restaurant</a:t>
            </a:r>
          </a:p>
          <a:p>
            <a:pPr lvl="1"/>
            <a:r>
              <a:rPr lang="en-US" dirty="0"/>
              <a:t>Arts &amp; Entertainment Zones</a:t>
            </a:r>
          </a:p>
          <a:p>
            <a:pPr lvl="1"/>
            <a:r>
              <a:rPr lang="en-US" dirty="0"/>
              <a:t>Outdoor &amp; Recreational activities</a:t>
            </a:r>
          </a:p>
        </p:txBody>
      </p:sp>
      <p:pic>
        <p:nvPicPr>
          <p:cNvPr id="2052" name="Picture 4" descr="Image result for black and white home image">
            <a:extLst>
              <a:ext uri="{FF2B5EF4-FFF2-40B4-BE49-F238E27FC236}">
                <a16:creationId xmlns:a16="http://schemas.microsoft.com/office/drawing/2014/main" id="{B8424F56-5F8F-4C2C-A4F4-5C0468AC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093" y="4241673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40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B026-9330-4E55-93F2-9D041881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BA120-E81E-4D6C-9116-5FC2C88837F4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property price of each area in New York can be obtained by web scraping this </a:t>
            </a:r>
            <a:r>
              <a:rPr lang="en-US" dirty="0">
                <a:hlinkClick r:id="rId2"/>
              </a:rPr>
              <a:t>page</a:t>
            </a:r>
            <a:r>
              <a:rPr lang="en-US" dirty="0"/>
              <a:t> and their respective coordinates can be obtained using </a:t>
            </a:r>
            <a:r>
              <a:rPr lang="en-US" b="1" dirty="0"/>
              <a:t>HERE Maps API geocoding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64D0E-2A5A-4A25-B369-164056564E1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646523" y="3424428"/>
            <a:ext cx="3760690" cy="17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3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C234-7DD7-4DBF-AF70-C80E8AFE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93A73-DD2F-4DDE-98F5-AE4B3D2E2F4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parameters such as number of Medical Centers, Shopping, Arts &amp; Outdoor Recreational places in each area will be obtained using Foursquare API by using explore endpoint with category parameter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2BDC8-F3E8-4542-A654-0B24D30F4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601"/>
          <a:stretch/>
        </p:blipFill>
        <p:spPr>
          <a:xfrm>
            <a:off x="4199138" y="3976979"/>
            <a:ext cx="1020931" cy="17480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8FC63-60F8-41FA-8C51-470146384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39"/>
          <a:stretch/>
        </p:blipFill>
        <p:spPr>
          <a:xfrm>
            <a:off x="5220069" y="3976979"/>
            <a:ext cx="5686609" cy="17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6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13CF-C368-46FF-A27B-BE6B0CFE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AEF2B-2F25-437D-A14F-2EDA02756139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Part 1: </a:t>
            </a:r>
          </a:p>
          <a:p>
            <a:pPr lvl="1"/>
            <a:r>
              <a:rPr lang="en-US" dirty="0"/>
              <a:t>Identifying neighborhood in New York City</a:t>
            </a:r>
          </a:p>
          <a:p>
            <a:pPr marL="5029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9EDAE8-40DC-499C-9417-EA38888C6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0060" t="7128" r="21390" b="13552"/>
          <a:stretch/>
        </p:blipFill>
        <p:spPr>
          <a:xfrm>
            <a:off x="4322029" y="1953087"/>
            <a:ext cx="6409677" cy="38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5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AF60-B1BC-4869-BD59-FF263038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CAFB9-95BB-41BB-8CB9-42355129935D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Part 2: </a:t>
            </a:r>
          </a:p>
          <a:p>
            <a:pPr lvl="1"/>
            <a:r>
              <a:rPr lang="en-US" dirty="0"/>
              <a:t>Connecting to Foursquare and Retrieving Locational Data for Each Venue in Every Neighborhood</a:t>
            </a:r>
          </a:p>
          <a:p>
            <a:pPr lvl="1"/>
            <a:r>
              <a:rPr lang="en-US" dirty="0"/>
              <a:t>let's use Foursquare API to get info on different venues in each neighborhood. We are only interested in venue categories given below: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endParaRPr lang="en-US" dirty="0"/>
          </a:p>
          <a:p>
            <a:pPr marL="502920" lvl="1" indent="0">
              <a:buNone/>
            </a:pPr>
            <a:r>
              <a:rPr lang="en-US" dirty="0"/>
              <a:t>The Category id's of different categories are obtained from following web page: </a:t>
            </a:r>
            <a:r>
              <a:rPr lang="en-US" dirty="0">
                <a:hlinkClick r:id="rId2"/>
              </a:rPr>
              <a:t>Foursquare Venues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94708-8547-4AFA-A55D-8970103C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24" y="2648220"/>
            <a:ext cx="2994920" cy="17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29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C138-5AA9-4DA3-A47A-AA2A6600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F40B-3E67-4F57-BB46-4729C7D747C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Part 3:</a:t>
            </a:r>
          </a:p>
          <a:p>
            <a:pPr lvl="1"/>
            <a:r>
              <a:rPr lang="en-US" dirty="0"/>
              <a:t>We have selected following features for clustering purpose:</a:t>
            </a:r>
          </a:p>
          <a:p>
            <a:pPr lvl="2"/>
            <a:r>
              <a:rPr lang="en-US" dirty="0" err="1"/>
              <a:t>Price_per_sq_foot</a:t>
            </a:r>
            <a:endParaRPr lang="en-US" dirty="0"/>
          </a:p>
          <a:p>
            <a:pPr lvl="2"/>
            <a:r>
              <a:rPr lang="en-US" dirty="0" err="1"/>
              <a:t>Arts_Entertainment</a:t>
            </a:r>
            <a:endParaRPr lang="en-US" dirty="0"/>
          </a:p>
          <a:p>
            <a:pPr lvl="2"/>
            <a:r>
              <a:rPr lang="en-US" dirty="0"/>
              <a:t>Food</a:t>
            </a:r>
          </a:p>
          <a:p>
            <a:pPr lvl="2"/>
            <a:r>
              <a:rPr lang="en-US" dirty="0"/>
              <a:t>Outdoors &amp; Recreation</a:t>
            </a:r>
          </a:p>
          <a:p>
            <a:pPr lvl="2"/>
            <a:r>
              <a:rPr lang="en-US" dirty="0" err="1"/>
              <a:t>Medical_Center</a:t>
            </a:r>
            <a:endParaRPr lang="en-US" dirty="0"/>
          </a:p>
          <a:p>
            <a:pPr lvl="2"/>
            <a:r>
              <a:rPr lang="en-US" dirty="0" err="1"/>
              <a:t>Shop_Service</a:t>
            </a:r>
            <a:endParaRPr lang="en-US" dirty="0"/>
          </a:p>
          <a:p>
            <a:pPr lvl="2"/>
            <a:r>
              <a:rPr lang="en-US" dirty="0" err="1"/>
              <a:t>Travel_Transport</a:t>
            </a:r>
            <a:endParaRPr lang="en-US" dirty="0"/>
          </a:p>
          <a:p>
            <a:pPr lvl="1"/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50285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573D5-6CD1-4746-AC30-74BE4BE8E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286DD0-D1D4-4419-9274-55F2F98FA83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  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A2B061D-856A-409A-BCFE-585D939D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202" y="1349406"/>
            <a:ext cx="6374167" cy="407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453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132</TotalTime>
  <Words>573</Words>
  <Application>Microsoft Office PowerPoint</Application>
  <PresentationFormat>Widescreen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Corbel</vt:lpstr>
      <vt:lpstr>Wingdings 2</vt:lpstr>
      <vt:lpstr>Frame</vt:lpstr>
      <vt:lpstr>Predicting best location for buying home</vt:lpstr>
      <vt:lpstr>Problem Description</vt:lpstr>
      <vt:lpstr>Problem Description</vt:lpstr>
      <vt:lpstr>Data Needed</vt:lpstr>
      <vt:lpstr>Data Needed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best location for buying home</dc:title>
  <dc:creator>Ankit Patel</dc:creator>
  <cp:lastModifiedBy>Ankit Patel</cp:lastModifiedBy>
  <cp:revision>13</cp:revision>
  <dcterms:created xsi:type="dcterms:W3CDTF">2019-09-30T20:02:34Z</dcterms:created>
  <dcterms:modified xsi:type="dcterms:W3CDTF">2019-09-30T22:14:45Z</dcterms:modified>
</cp:coreProperties>
</file>